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6" r:id="rId2"/>
    <p:sldId id="258" r:id="rId3"/>
    <p:sldId id="265" r:id="rId4"/>
    <p:sldId id="267" r:id="rId5"/>
    <p:sldId id="271" r:id="rId6"/>
    <p:sldId id="272" r:id="rId7"/>
    <p:sldId id="268" r:id="rId8"/>
    <p:sldId id="274" r:id="rId9"/>
    <p:sldId id="273" r:id="rId10"/>
    <p:sldId id="26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68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2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770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773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151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608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000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827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820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54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56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55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494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39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05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82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91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2FFFDE-EE2A-4527-9486-5518D7BDA451}" type="datetimeFigureOut">
              <a:rPr lang="ru-RU" smtClean="0"/>
              <a:t>08.10.2025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202D1C-A08F-4044-86CF-A446DF012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84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46838" y="2462831"/>
            <a:ext cx="7506788" cy="1515533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Коррекционно-развивающая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подготовке к школе детей с нарушением слуха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(возраст 6-7 лет)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31437" y="3526968"/>
            <a:ext cx="6815669" cy="132080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педагог-психолог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Левина Жанна Викторовна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49730" y="365760"/>
            <a:ext cx="9531779" cy="74022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Казенное общеобразовательное учреждение Ханты-Мансийского автономного округа – Югры</a:t>
            </a:r>
            <a:endParaRPr lang="en-US" dirty="0" smtClean="0"/>
          </a:p>
          <a:p>
            <a:pPr algn="ctr"/>
            <a:r>
              <a:rPr lang="ru-RU" dirty="0" smtClean="0"/>
              <a:t> «Сургутская школа – детский сад для обучающихся с ограниченными возможностями здоровья»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59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Планируемые результаты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5226" y="2487264"/>
            <a:ext cx="9601196" cy="331893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800" dirty="0"/>
              <a:t>обладает развитым мышлением: использует наглядно-действенное, образное, элементы логического мышления; проявляет внимание, образную и </a:t>
            </a:r>
            <a:r>
              <a:rPr lang="ru-RU" sz="1800" dirty="0" smtClean="0"/>
              <a:t>смысловую </a:t>
            </a:r>
            <a:r>
              <a:rPr lang="ru-RU" sz="1800" dirty="0"/>
              <a:t>память, воображение; </a:t>
            </a:r>
            <a:endParaRPr lang="ru-RU" sz="1800" dirty="0" smtClean="0"/>
          </a:p>
          <a:p>
            <a:pPr algn="just">
              <a:spcBef>
                <a:spcPts val="0"/>
              </a:spcBef>
            </a:pPr>
            <a:r>
              <a:rPr lang="ru-RU" sz="1800" dirty="0"/>
              <a:t>использует разные способы мыслительной деятельности: анализ, сравнение, классификацию, обобщение; </a:t>
            </a:r>
          </a:p>
          <a:p>
            <a:pPr algn="just">
              <a:spcBef>
                <a:spcPts val="0"/>
              </a:spcBef>
            </a:pPr>
            <a:r>
              <a:rPr lang="ru-RU" sz="1800" dirty="0" smtClean="0"/>
              <a:t>способен к волевым усилиям: следует социальным нормам поведения и правилам в разных видах деятельности и общении со взрослыми и детьми; </a:t>
            </a:r>
          </a:p>
          <a:p>
            <a:pPr algn="just">
              <a:spcBef>
                <a:spcPts val="0"/>
              </a:spcBef>
            </a:pPr>
            <a:r>
              <a:rPr lang="ru-RU" sz="1800" dirty="0" smtClean="0"/>
              <a:t>имеет позитивную самооценку: положительно относится к миру, другим людям и самому себе; </a:t>
            </a:r>
          </a:p>
          <a:p>
            <a:pPr algn="just">
              <a:spcBef>
                <a:spcPts val="0"/>
              </a:spcBef>
            </a:pPr>
            <a:r>
              <a:rPr lang="ru-RU" sz="1800" dirty="0" smtClean="0"/>
              <a:t>активно общается: взаимодействует с педагогом, другими детьми, способен договариваться, учитывать интересы и чувства других, сопереживать неудачам и радоваться успехам; </a:t>
            </a:r>
          </a:p>
          <a:p>
            <a:pPr algn="just">
              <a:spcBef>
                <a:spcPts val="0"/>
              </a:spcBef>
            </a:pPr>
            <a:r>
              <a:rPr lang="ru-RU" sz="1800" dirty="0" smtClean="0"/>
              <a:t>имеет положительную мотивацию к обучению: готов к принятию новой социальной позиции «школьника», имеет представления о правилах поведения в школе, роли учителя.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4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и задачи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845" y="2399209"/>
            <a:ext cx="10567852" cy="389708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  <a:r>
              <a:rPr lang="ru-RU" sz="2000" dirty="0" smtClean="0"/>
              <a:t>развитие </a:t>
            </a:r>
            <a:r>
              <a:rPr lang="ru-RU" sz="2000" dirty="0"/>
              <a:t>познавательной и эмоционально-волевой сферы детей с </a:t>
            </a:r>
            <a:r>
              <a:rPr lang="ru-RU" sz="2000" dirty="0" smtClean="0"/>
              <a:t>нарушением </a:t>
            </a:r>
            <a:r>
              <a:rPr lang="ru-RU" sz="2000" dirty="0"/>
              <a:t>слуха при подготовке к обучению в школе, повышение мотивации к обучению, </a:t>
            </a:r>
            <a:r>
              <a:rPr lang="ru-RU" sz="2000" dirty="0" smtClean="0"/>
              <a:t>профилактика </a:t>
            </a:r>
            <a:r>
              <a:rPr lang="ru-RU" sz="2000" dirty="0"/>
              <a:t>школьной дезадаптации.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• формировать интеллектуальную готовности к школьному обучению у детей  с </a:t>
            </a:r>
            <a:r>
              <a:rPr lang="ru-RU" sz="2000" dirty="0" smtClean="0"/>
              <a:t>нарушением </a:t>
            </a:r>
            <a:r>
              <a:rPr lang="ru-RU" sz="2000" dirty="0"/>
              <a:t>слуха;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• развивать произвольную регуляцию поведения и деятельности;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• формировать мотивацию учения и интереса к самому процессу обучения;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• формировать навыки сотрудничества со сверстниками и взрослыми; </a:t>
            </a:r>
            <a:r>
              <a:rPr lang="ru-RU" sz="2000" dirty="0" smtClean="0"/>
              <a:t> </a:t>
            </a:r>
            <a:endParaRPr lang="ru-RU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• развивать учебные </a:t>
            </a:r>
            <a:r>
              <a:rPr lang="ru-RU" sz="2000" dirty="0" smtClean="0"/>
              <a:t>навыки</a:t>
            </a:r>
            <a:r>
              <a:rPr lang="ru-RU" sz="20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56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5226" y="2487264"/>
            <a:ext cx="9601196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Обучающиеся подготовительной группы (6-7 лет) с нарушением слуха:</a:t>
            </a:r>
          </a:p>
          <a:p>
            <a:pPr algn="just"/>
            <a:r>
              <a:rPr lang="ru-RU" dirty="0" smtClean="0"/>
              <a:t>1 </a:t>
            </a:r>
            <a:r>
              <a:rPr lang="ru-RU" dirty="0"/>
              <a:t>ребенок (двухсторонняя нейросенсорная тугоухость IV степени, </a:t>
            </a:r>
            <a:r>
              <a:rPr lang="ru-RU" dirty="0" smtClean="0"/>
              <a:t>билатеральная КИ);</a:t>
            </a:r>
          </a:p>
          <a:p>
            <a:pPr algn="just"/>
            <a:r>
              <a:rPr lang="ru-RU" dirty="0" smtClean="0"/>
              <a:t>2 ребенка (двухсторонняя нейросенсорная тугоухость </a:t>
            </a:r>
            <a:r>
              <a:rPr lang="en-US" dirty="0" smtClean="0"/>
              <a:t>IV</a:t>
            </a:r>
            <a:r>
              <a:rPr lang="ru-RU" dirty="0" smtClean="0"/>
              <a:t> степени, имплантированные справа)</a:t>
            </a:r>
            <a:r>
              <a:rPr lang="ru-RU" dirty="0"/>
              <a:t>;</a:t>
            </a:r>
            <a:endParaRPr lang="ru-RU" dirty="0" smtClean="0"/>
          </a:p>
          <a:p>
            <a:pPr algn="just"/>
            <a:r>
              <a:rPr lang="ru-RU" dirty="0" smtClean="0"/>
              <a:t>1 ребенок (двухсторонняя </a:t>
            </a:r>
            <a:r>
              <a:rPr lang="ru-RU" dirty="0"/>
              <a:t>нейросенсорная тугоухость </a:t>
            </a:r>
            <a:r>
              <a:rPr lang="en-US" dirty="0"/>
              <a:t>IV</a:t>
            </a:r>
            <a:r>
              <a:rPr lang="ru-RU" dirty="0"/>
              <a:t> </a:t>
            </a:r>
            <a:r>
              <a:rPr lang="ru-RU" dirty="0" smtClean="0"/>
              <a:t>степени);</a:t>
            </a:r>
          </a:p>
          <a:p>
            <a:pPr algn="just"/>
            <a:r>
              <a:rPr lang="ru-RU" dirty="0" smtClean="0"/>
              <a:t>1 ребенок (двухсторонняя нейросенсорная тугоухость, ассиметричная, </a:t>
            </a:r>
            <a:r>
              <a:rPr lang="en-US" dirty="0" smtClean="0"/>
              <a:t>III-IV</a:t>
            </a:r>
            <a:r>
              <a:rPr lang="ru-RU" dirty="0" smtClean="0"/>
              <a:t> степени);</a:t>
            </a:r>
          </a:p>
          <a:p>
            <a:pPr algn="just"/>
            <a:r>
              <a:rPr lang="ru-RU" dirty="0" smtClean="0"/>
              <a:t>1 ребенок (</a:t>
            </a:r>
            <a:r>
              <a:rPr lang="ru-RU" dirty="0"/>
              <a:t>двухсторонняя нейросенсорная тугоухость </a:t>
            </a:r>
            <a:r>
              <a:rPr lang="en-US" dirty="0" smtClean="0"/>
              <a:t>I</a:t>
            </a:r>
            <a:r>
              <a:rPr lang="ru-RU" dirty="0" smtClean="0"/>
              <a:t> степени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9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обеспечение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209" y="2426302"/>
            <a:ext cx="10638608" cy="3318936"/>
          </a:xfrm>
        </p:spPr>
        <p:txBody>
          <a:bodyPr>
            <a:normAutofit fontScale="250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sz="6000" dirty="0">
                <a:solidFill>
                  <a:schemeClr val="tx1"/>
                </a:solidFill>
              </a:rPr>
              <a:t>Речицкая Е.Г., Пархалина Е.В. Готовность слабослышащих дошкольников к обучению в школе. – М.: </a:t>
            </a:r>
            <a:r>
              <a:rPr lang="ru-RU" sz="6000" dirty="0" err="1">
                <a:solidFill>
                  <a:schemeClr val="tx1"/>
                </a:solidFill>
              </a:rPr>
              <a:t>Гум</a:t>
            </a:r>
            <a:r>
              <a:rPr lang="ru-RU" sz="6000" dirty="0">
                <a:solidFill>
                  <a:schemeClr val="tx1"/>
                </a:solidFill>
              </a:rPr>
              <a:t>. изд. центр ВЛАДОС, 2000. – 192с.  </a:t>
            </a:r>
          </a:p>
          <a:p>
            <a:pPr algn="just">
              <a:spcBef>
                <a:spcPts val="0"/>
              </a:spcBef>
            </a:pPr>
            <a:r>
              <a:rPr lang="ru-RU" sz="6000" dirty="0" smtClean="0">
                <a:solidFill>
                  <a:schemeClr val="tx1"/>
                </a:solidFill>
              </a:rPr>
              <a:t>Игры </a:t>
            </a:r>
            <a:r>
              <a:rPr lang="ru-RU" sz="6000" dirty="0">
                <a:solidFill>
                  <a:schemeClr val="tx1"/>
                </a:solidFill>
              </a:rPr>
              <a:t>и  упражнения для детей с  тяжелыми нарушениями слуха и зрения: сборник игр </a:t>
            </a:r>
            <a:r>
              <a:rPr lang="ru-RU" sz="6000" dirty="0" smtClean="0">
                <a:solidFill>
                  <a:schemeClr val="tx1"/>
                </a:solidFill>
              </a:rPr>
              <a:t>для </a:t>
            </a:r>
            <a:r>
              <a:rPr lang="ru-RU" sz="6000" dirty="0">
                <a:solidFill>
                  <a:schemeClr val="tx1"/>
                </a:solidFill>
              </a:rPr>
              <a:t>педагогов и родителей : </a:t>
            </a:r>
            <a:r>
              <a:rPr lang="ru-RU" sz="6000" dirty="0" err="1">
                <a:solidFill>
                  <a:schemeClr val="tx1"/>
                </a:solidFill>
              </a:rPr>
              <a:t>практич</a:t>
            </a:r>
            <a:r>
              <a:rPr lang="ru-RU" sz="6000" dirty="0">
                <a:solidFill>
                  <a:schemeClr val="tx1"/>
                </a:solidFill>
              </a:rPr>
              <a:t>. пособие / авт.-сост. Л.А. Головчиц, Л.И. Кириллова, А.В. </a:t>
            </a:r>
            <a:r>
              <a:rPr lang="ru-RU" sz="6000" dirty="0" smtClean="0">
                <a:solidFill>
                  <a:schemeClr val="tx1"/>
                </a:solidFill>
              </a:rPr>
              <a:t>Кроткова</a:t>
            </a:r>
            <a:r>
              <a:rPr lang="ru-RU" sz="6000" dirty="0">
                <a:solidFill>
                  <a:schemeClr val="tx1"/>
                </a:solidFill>
              </a:rPr>
              <a:t>, Е. Л. Андреева, Т.Ю. Сироткина. — М. : ИНФРА-М, 2018. — 149 с. : ил</a:t>
            </a:r>
            <a:r>
              <a:rPr lang="ru-RU" sz="60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6000" dirty="0" smtClean="0">
                <a:solidFill>
                  <a:schemeClr val="tx1"/>
                </a:solidFill>
              </a:rPr>
              <a:t>Сироткина</a:t>
            </a:r>
            <a:r>
              <a:rPr lang="ru-RU" sz="6000" dirty="0">
                <a:solidFill>
                  <a:schemeClr val="tx1"/>
                </a:solidFill>
              </a:rPr>
              <a:t>, Т.Ю. О некоторых особенностях развития эмоциональной сферы </a:t>
            </a:r>
            <a:r>
              <a:rPr lang="ru-RU" sz="6000" dirty="0" smtClean="0">
                <a:solidFill>
                  <a:schemeClr val="tx1"/>
                </a:solidFill>
              </a:rPr>
              <a:t>детей старшего </a:t>
            </a:r>
            <a:r>
              <a:rPr lang="ru-RU" sz="6000" dirty="0">
                <a:solidFill>
                  <a:schemeClr val="tx1"/>
                </a:solidFill>
              </a:rPr>
              <a:t>дошкольного возраста с нарушениями слуха [Текст] / Т. Ю. Сироткина </a:t>
            </a:r>
            <a:r>
              <a:rPr lang="ru-RU" sz="6000" dirty="0" smtClean="0">
                <a:solidFill>
                  <a:schemeClr val="tx1"/>
                </a:solidFill>
              </a:rPr>
              <a:t>//Дефектология </a:t>
            </a:r>
            <a:r>
              <a:rPr lang="ru-RU" sz="6000" dirty="0">
                <a:solidFill>
                  <a:schemeClr val="tx1"/>
                </a:solidFill>
              </a:rPr>
              <a:t>: науч.-метод. журн. - 2014. - № 1. - С. 52-60.</a:t>
            </a:r>
            <a:endParaRPr lang="ru-RU" sz="60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6000" dirty="0">
                <a:solidFill>
                  <a:schemeClr val="tx1"/>
                </a:solidFill>
              </a:rPr>
              <a:t>Шматко, Н.Д. Оценка представлений об окружающем мире ребенка с </a:t>
            </a:r>
            <a:r>
              <a:rPr lang="ru-RU" sz="6000" dirty="0" smtClean="0">
                <a:solidFill>
                  <a:schemeClr val="tx1"/>
                </a:solidFill>
              </a:rPr>
              <a:t>нарушенным слухом </a:t>
            </a:r>
            <a:r>
              <a:rPr lang="ru-RU" sz="6000" dirty="0">
                <a:solidFill>
                  <a:schemeClr val="tx1"/>
                </a:solidFill>
              </a:rPr>
              <a:t>в конце дошкольного - начале школьного периода обучения: (пример. </a:t>
            </a:r>
            <a:r>
              <a:rPr lang="ru-RU" sz="6000" dirty="0" smtClean="0">
                <a:solidFill>
                  <a:schemeClr val="tx1"/>
                </a:solidFill>
              </a:rPr>
              <a:t>Набор заданий</a:t>
            </a:r>
            <a:r>
              <a:rPr lang="ru-RU" sz="6000" dirty="0">
                <a:solidFill>
                  <a:schemeClr val="tx1"/>
                </a:solidFill>
              </a:rPr>
              <a:t>) / Н. Д. Шматко, О. И. Кукушкина // Воспитание и обучение детей с </a:t>
            </a:r>
            <a:r>
              <a:rPr lang="ru-RU" sz="6000" dirty="0" smtClean="0">
                <a:solidFill>
                  <a:schemeClr val="tx1"/>
                </a:solidFill>
              </a:rPr>
              <a:t>нарушениями развития </a:t>
            </a:r>
            <a:r>
              <a:rPr lang="ru-RU" sz="6000" dirty="0">
                <a:solidFill>
                  <a:schemeClr val="tx1"/>
                </a:solidFill>
              </a:rPr>
              <a:t>: науч.-метод. и </a:t>
            </a:r>
            <a:r>
              <a:rPr lang="ru-RU" sz="6000" dirty="0" err="1">
                <a:solidFill>
                  <a:schemeClr val="tx1"/>
                </a:solidFill>
              </a:rPr>
              <a:t>практ</a:t>
            </a:r>
            <a:r>
              <a:rPr lang="ru-RU" sz="6000" dirty="0">
                <a:solidFill>
                  <a:schemeClr val="tx1"/>
                </a:solidFill>
              </a:rPr>
              <a:t>. журн. - 2013. - № 7. - С. 17-25 </a:t>
            </a:r>
            <a:r>
              <a:rPr lang="ru-RU" sz="60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6000" dirty="0" smtClean="0">
                <a:solidFill>
                  <a:schemeClr val="tx1"/>
                </a:solidFill>
              </a:rPr>
              <a:t>Игровой набор «Дары Фрёбеля».</a:t>
            </a:r>
          </a:p>
          <a:p>
            <a:pPr algn="just">
              <a:spcBef>
                <a:spcPts val="0"/>
              </a:spcBef>
            </a:pPr>
            <a:r>
              <a:rPr lang="ru-RU" sz="6000" dirty="0">
                <a:solidFill>
                  <a:schemeClr val="tx1"/>
                </a:solidFill>
              </a:rPr>
              <a:t>Программно-дидактический комплекс </a:t>
            </a:r>
            <a:r>
              <a:rPr lang="ru-RU" sz="6000" dirty="0" smtClean="0">
                <a:solidFill>
                  <a:schemeClr val="tx1"/>
                </a:solidFill>
              </a:rPr>
              <a:t>«Мерсибо Стабиломер».</a:t>
            </a:r>
          </a:p>
          <a:p>
            <a:pPr algn="just">
              <a:spcBef>
                <a:spcPts val="0"/>
              </a:spcBef>
            </a:pPr>
            <a:r>
              <a:rPr lang="ru-RU" sz="6000" dirty="0" smtClean="0">
                <a:solidFill>
                  <a:schemeClr val="tx1"/>
                </a:solidFill>
              </a:rPr>
              <a:t>Оборудование сенсорной комнаты.</a:t>
            </a:r>
          </a:p>
          <a:p>
            <a:pPr algn="just">
              <a:spcBef>
                <a:spcPts val="0"/>
              </a:spcBef>
            </a:pPr>
            <a:r>
              <a:rPr lang="ru-RU" sz="6000" dirty="0" smtClean="0">
                <a:solidFill>
                  <a:schemeClr val="tx1"/>
                </a:solidFill>
              </a:rPr>
              <a:t>Комплекс диагностических материалов и методик по Программе. </a:t>
            </a:r>
          </a:p>
          <a:p>
            <a:pPr>
              <a:spcBef>
                <a:spcPts val="0"/>
              </a:spcBef>
            </a:pPr>
            <a:r>
              <a:rPr lang="ru-RU" sz="6000" dirty="0" smtClean="0">
                <a:solidFill>
                  <a:schemeClr val="tx1"/>
                </a:solidFill>
              </a:rPr>
              <a:t>Конспекты коррекционно-развивающих занятий Программы.</a:t>
            </a:r>
          </a:p>
          <a:p>
            <a:pPr>
              <a:spcBef>
                <a:spcPts val="0"/>
              </a:spcBef>
            </a:pPr>
            <a:r>
              <a:rPr lang="ru-RU" sz="6000" dirty="0" smtClean="0">
                <a:solidFill>
                  <a:schemeClr val="tx1"/>
                </a:solidFill>
              </a:rPr>
              <a:t>Раздаточный материал, развивающие игрушки, дидактические пособия в соответствии с темой занятий по Программе.</a:t>
            </a:r>
            <a:endParaRPr lang="ru-RU" sz="6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5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и формы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Игротерапия.</a:t>
            </a:r>
          </a:p>
          <a:p>
            <a:r>
              <a:rPr lang="ru-RU" dirty="0" smtClean="0"/>
              <a:t>Арт-терапия.</a:t>
            </a:r>
            <a:endParaRPr lang="ru-RU" dirty="0"/>
          </a:p>
          <a:p>
            <a:r>
              <a:rPr lang="ru-RU" dirty="0" smtClean="0"/>
              <a:t>Психогимнастика</a:t>
            </a:r>
            <a:r>
              <a:rPr lang="ru-RU" dirty="0"/>
              <a:t>.</a:t>
            </a:r>
          </a:p>
          <a:p>
            <a:r>
              <a:rPr lang="ru-RU" dirty="0" smtClean="0"/>
              <a:t>Релаксация.</a:t>
            </a:r>
            <a:endParaRPr lang="ru-RU" dirty="0"/>
          </a:p>
          <a:p>
            <a:r>
              <a:rPr lang="ru-RU" dirty="0"/>
              <a:t>Сенсорная комната.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u="sng" dirty="0" smtClean="0"/>
              <a:t>Групповая работа:</a:t>
            </a:r>
            <a:r>
              <a:rPr lang="ru-RU" dirty="0" smtClean="0"/>
              <a:t> психологические игры и упражнения, занятия с элементами тренинга, подвижные игры на взаимодействие, кинезиологические упражнения.</a:t>
            </a:r>
          </a:p>
          <a:p>
            <a:r>
              <a:rPr lang="ru-RU" u="sng" dirty="0" smtClean="0"/>
              <a:t>Индивидуальная работа. </a:t>
            </a:r>
            <a:endParaRPr lang="ru-RU" u="sng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6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структура занятий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dirty="0"/>
              <a:t>Групповые занятия проводятся один раз в неделю. </a:t>
            </a:r>
            <a:endParaRPr lang="ru-RU" dirty="0" smtClean="0"/>
          </a:p>
          <a:p>
            <a:r>
              <a:rPr lang="ru-RU" dirty="0" smtClean="0"/>
              <a:t>Количество </a:t>
            </a:r>
            <a:r>
              <a:rPr lang="ru-RU" dirty="0"/>
              <a:t>участников – </a:t>
            </a:r>
            <a:r>
              <a:rPr lang="ru-RU" dirty="0" smtClean="0"/>
              <a:t>          5-6 </a:t>
            </a:r>
            <a:r>
              <a:rPr lang="ru-RU" dirty="0"/>
              <a:t>обучающихся. </a:t>
            </a:r>
            <a:endParaRPr lang="ru-RU" dirty="0" smtClean="0"/>
          </a:p>
          <a:p>
            <a:r>
              <a:rPr lang="ru-RU" dirty="0" smtClean="0"/>
              <a:t>Продолжительность </a:t>
            </a:r>
            <a:r>
              <a:rPr lang="ru-RU" dirty="0"/>
              <a:t>занятия – </a:t>
            </a:r>
            <a:r>
              <a:rPr lang="ru-RU" dirty="0" smtClean="0"/>
              <a:t> 30 </a:t>
            </a:r>
            <a:r>
              <a:rPr lang="ru-RU" dirty="0"/>
              <a:t>минут.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1344" y="2560319"/>
            <a:ext cx="4718304" cy="3640183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/>
              <a:t>Часть 1. Вводная </a:t>
            </a:r>
          </a:p>
          <a:p>
            <a:pPr marL="0" indent="0">
              <a:buNone/>
            </a:pPr>
            <a:r>
              <a:rPr lang="ru-RU" sz="7200" dirty="0"/>
              <a:t>Цель – настроить детей на совместную работу, установить эмоциональный контакт между </a:t>
            </a:r>
            <a:r>
              <a:rPr lang="ru-RU" sz="7200" dirty="0" smtClean="0"/>
              <a:t>всеми </a:t>
            </a:r>
            <a:r>
              <a:rPr lang="ru-RU" sz="7200" dirty="0"/>
              <a:t>участниками, снизить психоэмоциональное напряжение. </a:t>
            </a:r>
          </a:p>
          <a:p>
            <a:r>
              <a:rPr lang="ru-RU" sz="7200" b="1" dirty="0"/>
              <a:t>Часть 2. Основная </a:t>
            </a:r>
          </a:p>
          <a:p>
            <a:pPr marL="0" indent="0">
              <a:buNone/>
            </a:pPr>
            <a:r>
              <a:rPr lang="ru-RU" sz="7200" dirty="0" smtClean="0"/>
              <a:t>Цель </a:t>
            </a:r>
            <a:r>
              <a:rPr lang="ru-RU" sz="7200" dirty="0"/>
              <a:t>– развитие и частичная коррекция эмоционально-личностной и познавательной сфер </a:t>
            </a:r>
            <a:r>
              <a:rPr lang="ru-RU" sz="7200" dirty="0" smtClean="0"/>
              <a:t>ребенка</a:t>
            </a:r>
            <a:r>
              <a:rPr lang="ru-RU" sz="7200" dirty="0"/>
              <a:t>. </a:t>
            </a:r>
            <a:endParaRPr lang="ru-RU" sz="7200" dirty="0" smtClean="0"/>
          </a:p>
          <a:p>
            <a:r>
              <a:rPr lang="ru-RU" sz="7200" b="1" dirty="0"/>
              <a:t>Часть 3. Заключительная </a:t>
            </a:r>
          </a:p>
          <a:p>
            <a:pPr marL="0" indent="0">
              <a:buNone/>
            </a:pPr>
            <a:r>
              <a:rPr lang="ru-RU" sz="7200" dirty="0"/>
              <a:t>Цель – снижение мышечного напряжения, укрепления сплоченности группы, </a:t>
            </a:r>
            <a:r>
              <a:rPr lang="ru-RU" sz="7200" dirty="0" smtClean="0"/>
              <a:t>закрепление положительных </a:t>
            </a:r>
            <a:r>
              <a:rPr lang="ru-RU" sz="7200" dirty="0"/>
              <a:t>эмоций от работы на занятии.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программы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232734"/>
              </p:ext>
            </p:extLst>
          </p:nvPr>
        </p:nvGraphicFramePr>
        <p:xfrm>
          <a:off x="966648" y="1992016"/>
          <a:ext cx="10293534" cy="4328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9501"/>
                <a:gridCol w="1698171"/>
                <a:gridCol w="7175862"/>
              </a:tblGrid>
              <a:tr h="291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Направление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Цели и задачи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Формы и методы работы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465523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эмоционально-волевой сферы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Осознание детьми эмоционального состояния, настроения окружающих людей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Игры и упражнения, направленные на совершенствование понимания эмоциональных состояний людей в определенных ситуациях и расширение словаря по теме «Эмоциональное состояние человека».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06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Игры на классификацию эмоциональных состояний, формированию выразительных движений.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5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навыков самоконтроля и самооценки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Упражнения на развития умения работать по образцу, по правилу. Формирование различных свойств внимания и двигательных функций.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06899">
                <a:tc row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Развитие интеллектуальной сферы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сенсорных процессов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Игры и упражнения, направленные на развитие восприятия цвета, формы, величины предметов.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06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 и упражнения, направленные на развитие пространственной ориентировки.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155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Игры и упражнения, направленные на развитие целостного восприятия.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06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мышления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 и упражнения, способствующие развитию наглядно-действенного мышления.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06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 и упражнения, способствующие усвоению причинно-следственных отношений.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06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 и упражнения, направленные на развитие наглядно-образного и логического мышления.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155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памяти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 и упражнения, направленные на развитие зрительной и слуховой памяти.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362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внимания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 и упражнения, направленные на развитие концентрации, переключения, устойчивости внимания, наблюдательности, формирование произвольного внимания.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155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речи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 и упражнения для работы по формированию родовидовых отношений.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1034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Упражнения для работы над синонимами и антонимами.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1034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Упражнения для отработки названий части целого предмета.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36207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мотивационной сферы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Формирование внутренней позиции школьника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Игры, упражнения, беседы, экскурсии на расширение представлений о деятельности учителя и учеников в школе, демонстрацию нового социального положения школьников.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  <a:tr h="25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Развитие познавательной мотивации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Творческие задания, игры по правилам, упражнения на проблемную постановку задач, игры на развитие самостоятельности.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4" marR="16624" marT="0" marB="0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5226" y="264374"/>
            <a:ext cx="9601196" cy="1303867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диагностических методик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712081"/>
              </p:ext>
            </p:extLst>
          </p:nvPr>
        </p:nvGraphicFramePr>
        <p:xfrm>
          <a:off x="951001" y="1235952"/>
          <a:ext cx="10389646" cy="5365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250"/>
                <a:gridCol w="5976509"/>
                <a:gridCol w="3927887"/>
              </a:tblGrid>
              <a:tr h="424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</a:t>
                      </a:r>
                      <a:r>
                        <a:rPr lang="ru-RU" sz="1200" dirty="0" smtClean="0">
                          <a:effectLst/>
                        </a:rPr>
                        <a:t>п/п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Цель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Методика, автор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18903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ДИАГНОСТИКА ЭМОЦИОНАЛЬНО-ВОЛЕВОЙ СФЕРЫ</a:t>
                      </a:r>
                      <a:endParaRPr lang="ru-RU" sz="1200" i="0" dirty="0"/>
                    </a:p>
                  </a:txBody>
                  <a:tcPr marL="8911" marR="89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Определение уровня эмоционально-волевой регуляции.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Модифицированная методика «Лабиринт» Н.И. Озерецкого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20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Выявление уровня развития волевых действий и произвольности внимания.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Методика «Шифровка» Д. Векслера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189037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ДИАГНОСТИКА УМСТВЕННОЙ ГОТОВНОСТИ </a:t>
                      </a:r>
                      <a:endParaRPr lang="ru-RU" sz="1200" dirty="0"/>
                    </a:p>
                  </a:txBody>
                  <a:tcPr marL="8911" marR="89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Оценка сформированности перцептивного действия отнесения к эталону.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Методика «Эталоны» Л.А. Венгера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37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Выявление уровня слуховой памяти, произвольности запоминания. </a:t>
                      </a:r>
                      <a:r>
                        <a:rPr lang="ru-RU" sz="1200" dirty="0" smtClean="0">
                          <a:effectLst/>
                        </a:rPr>
                        <a:t>*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*</a:t>
                      </a:r>
                      <a:r>
                        <a:rPr lang="ru-RU" sz="1000" dirty="0">
                          <a:effectLst/>
                        </a:rPr>
                        <a:t>может использоваться только для дошкольников способных воспринимать информацию на слух.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Методика «10 слов» Л.А. Лурия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256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Выявление уровня зрительной памяти, произвольности запоминания.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Тест «10 предметов»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3925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Исследование уровня наглядно-образного мышления, мыслительных операций анализа, синтеза, обобщения и классификации.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Методика «Что здесь лишнее?»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37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Оценка наблюдательности, умения выделять детали и выстраивать умозаключения с опорой на практический опыт.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Тест «Чего недостаёт?»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37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Исследование способности устанавливать причинно-следственные зависимости в наглядной ситуации, делать обобщения, составлять рассказ по серии последовательных картинок.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Методика «Последовательные картинки»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37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Исследование представлений ребенка об окружающем мире, его ориентировании в различных жизненных ситуациях, его отношении к окружающей его действительности.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Тест А.С. Банкова «Общая осведомленность»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189037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ДИАГНОСТИКА МОТИВАЦИОННОЙ ГОТОВНОСТИ</a:t>
                      </a:r>
                      <a:endParaRPr lang="ru-RU" sz="1200" dirty="0"/>
                    </a:p>
                  </a:txBody>
                  <a:tcPr marL="8911" marR="89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Выяснение степени осведомленности о школе, эмоциональное отношение к предстоящему обучению, выяснение мотивов учения.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Индивидуальная беседа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20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Определение отношения к учению в школе.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Методика </a:t>
                      </a:r>
                      <a:r>
                        <a:rPr lang="ru-RU" sz="1200" dirty="0">
                          <a:effectLst/>
                        </a:rPr>
                        <a:t>«Что мне нравится в школе» Н.Г. Лускановой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189037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ДИАГНОСТИКА ЭМОЦИОНАЛЬНО-ЛИЧНОСТНОГО РАЗВИТИЯ</a:t>
                      </a:r>
                      <a:endParaRPr lang="ru-RU" sz="1200" dirty="0"/>
                    </a:p>
                  </a:txBody>
                  <a:tcPr marL="8911" marR="89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Исследование внутрисемейных отношений.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Проективная методика «Рисунок семьи»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37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Выявление индивидуально-психологических особенностей ребенка, возможных личностных проблем.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Тест «Рисунок дерева» (К</a:t>
                      </a:r>
                      <a:r>
                        <a:rPr lang="ru-RU" sz="1200" dirty="0" smtClean="0">
                          <a:effectLst/>
                        </a:rPr>
                        <a:t>. Кох</a:t>
                      </a:r>
                      <a:r>
                        <a:rPr lang="ru-RU" sz="12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  <a:tr h="206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Определение уровня тревожности ребенка.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Тест тревожности (Р.Тэммл, М.Дорки, В.Амен)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11" marR="8911" marT="0" marB="0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6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требований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</a:rPr>
              <a:t>Требования к специалистам: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>Программу может реализовывать педагог-психолог.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u="sng" dirty="0">
                <a:solidFill>
                  <a:schemeClr val="tx1"/>
                </a:solidFill>
              </a:rPr>
              <a:t>Умения и навыки специалиста: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знание детской психологии и педагогики детей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навык проведения индивидуальных и групповых занятий с детьми;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умение устанавливать контакт с детьми;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навык работы с детьми с ограниченными возможностями здоровья;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применение </a:t>
            </a:r>
            <a:r>
              <a:rPr lang="ru-RU" dirty="0">
                <a:solidFill>
                  <a:schemeClr val="tx1"/>
                </a:solidFill>
              </a:rPr>
              <a:t>современных методов обучения и </a:t>
            </a:r>
            <a:r>
              <a:rPr lang="ru-RU" dirty="0" smtClean="0">
                <a:solidFill>
                  <a:schemeClr val="tx1"/>
                </a:solidFill>
              </a:rPr>
              <a:t>воспитания;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направленность </a:t>
            </a:r>
            <a:r>
              <a:rPr lang="ru-RU" dirty="0">
                <a:solidFill>
                  <a:schemeClr val="tx1"/>
                </a:solidFill>
              </a:rPr>
              <a:t>на индивидуальный подход к каждому ребенку.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chemeClr val="tx1"/>
                </a:solidFill>
              </a:rPr>
              <a:t>Материально-технические требования:</a:t>
            </a:r>
          </a:p>
          <a:p>
            <a:pPr algn="just">
              <a:spcBef>
                <a:spcPts val="0"/>
              </a:spcBef>
            </a:pPr>
            <a:r>
              <a:rPr lang="ru-RU" u="sng" dirty="0"/>
              <a:t>место проведения занятий:</a:t>
            </a:r>
            <a:r>
              <a:rPr lang="ru-RU" dirty="0"/>
              <a:t> кабинет педагога-психолога или сенсорная комната с ковровым покрытием для релаксации и подвижных игр;</a:t>
            </a:r>
          </a:p>
          <a:p>
            <a:pPr algn="just">
              <a:spcBef>
                <a:spcPts val="0"/>
              </a:spcBef>
            </a:pPr>
            <a:r>
              <a:rPr lang="ru-RU" dirty="0"/>
              <a:t>компьютер (ноутбук), проектор, флипчарт – для показа презентаций, видеороликов, аудиозаписей, тематических картинок и др.;</a:t>
            </a:r>
          </a:p>
          <a:p>
            <a:pPr algn="just">
              <a:spcBef>
                <a:spcPts val="0"/>
              </a:spcBef>
            </a:pPr>
            <a:r>
              <a:rPr lang="ru-RU" dirty="0"/>
              <a:t>канцелярские принадлежности и изобразительные материалы (цветные  и простые карандаши, фломастеры, краски и кисти, цветная бумага и картон, бумага для рисования, ножницы, клей и др.);</a:t>
            </a:r>
          </a:p>
          <a:p>
            <a:pPr algn="just">
              <a:spcBef>
                <a:spcPts val="0"/>
              </a:spcBef>
            </a:pPr>
            <a:r>
              <a:rPr lang="ru-RU" dirty="0"/>
              <a:t>раздаточный материал;</a:t>
            </a:r>
          </a:p>
          <a:p>
            <a:pPr algn="just">
              <a:spcBef>
                <a:spcPts val="0"/>
              </a:spcBef>
            </a:pPr>
            <a:r>
              <a:rPr lang="ru-RU" dirty="0"/>
              <a:t>дидактические пособия и игрушки в соответствии с темой занятия.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2" y="102027"/>
            <a:ext cx="1144254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00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1091</TotalTime>
  <Words>1379</Words>
  <Application>Microsoft Office PowerPoint</Application>
  <PresentationFormat>Широкоэкранный</PresentationFormat>
  <Paragraphs>156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Натуральные материалы</vt:lpstr>
      <vt:lpstr>  Коррекционно-развивающая программа по подготовке к школе детей с нарушением слуха (возраст 6-7 лет) </vt:lpstr>
      <vt:lpstr>Цели и задачи</vt:lpstr>
      <vt:lpstr>Участники</vt:lpstr>
      <vt:lpstr>Методическое обеспечение</vt:lpstr>
      <vt:lpstr>Методы и формы работы</vt:lpstr>
      <vt:lpstr>Организация и структура занятий</vt:lpstr>
      <vt:lpstr>Основные направления программы</vt:lpstr>
      <vt:lpstr>Перечень диагностических методик</vt:lpstr>
      <vt:lpstr>Описание требований </vt:lpstr>
      <vt:lpstr>Планируемые результаты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Сенсорная</dc:creator>
  <cp:lastModifiedBy>Сенсорная</cp:lastModifiedBy>
  <cp:revision>133</cp:revision>
  <dcterms:created xsi:type="dcterms:W3CDTF">2025-03-05T04:51:32Z</dcterms:created>
  <dcterms:modified xsi:type="dcterms:W3CDTF">2025-10-08T04:30:12Z</dcterms:modified>
</cp:coreProperties>
</file>